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929"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3" d="100"/>
          <a:sy n="83" d="100"/>
        </p:scale>
        <p:origin x="61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smtClean="0"/>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5586B75A-687E-405C-8A0B-8D00578BA2C3}" type="datetimeFigureOut">
              <a:rPr lang="en-US" smtClean="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753850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11/14/2025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304932415"/>
      </p:ext>
    </p:extLst>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smtClean="0"/>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88620673"/>
      </p:ext>
    </p:extLst>
  </p:cSld>
  <p:clrMapOvr>
    <a:masterClrMapping/>
  </p:clrMapOvr>
  <p:hf sldNum="0"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smtClean="0"/>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smtClean="0"/>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1960971981"/>
      </p:ext>
    </p:extLst>
  </p:cSld>
  <p:clrMapOvr>
    <a:masterClrMapping/>
  </p:clrMapOvr>
  <p:hf sldNum="0" hdr="0" ftr="0" dt="0"/>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66529855"/>
      </p:ext>
    </p:extLst>
  </p:cSld>
  <p:clrMapOvr>
    <a:masterClrMapping/>
  </p:clrMapOvr>
  <p:hf sldNum="0" hdr="0" ftr="0" dt="0"/>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586B75A-687E-405C-8A0B-8D00578BA2C3}" type="datetimeFigureOut">
              <a:rPr lang="en-US" smtClean="0"/>
              <a:pPr/>
              <a:t>11/14/2025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459778587"/>
      </p:ext>
    </p:extLst>
  </p:cSld>
  <p:clrMapOvr>
    <a:masterClrMapping/>
  </p:clrMapOvr>
  <p:hf sldNum="0" hdr="0" ftr="0" dt="0"/>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smtClean="0"/>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5586B75A-687E-405C-8A0B-8D00578BA2C3}" type="datetimeFigureOut">
              <a:rPr lang="en-US" smtClean="0"/>
              <a:pPr/>
              <a:t>11/14/2025</a:t>
            </a:fld>
            <a:endParaRPr lang="en-US" dirty="0"/>
          </a:p>
        </p:txBody>
      </p:sp>
      <p:sp>
        <p:nvSpPr>
          <p:cNvPr id="4"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838784410"/>
      </p:ext>
    </p:extLst>
  </p:cSld>
  <p:clrMapOvr>
    <a:masterClrMapping/>
  </p:clrMapOvr>
  <p:hf sldNum="0" hdr="0" ftr="0" dt="0"/>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5F4E5243-F52A-4D37-9694-EB26C6C31910}" type="datetimeFigureOut">
              <a:rPr lang="en-US" smtClean="0"/>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788844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3A77B6E1-634A-48DC-9E8B-D894023267EF}" type="datetimeFigureOut">
              <a:rPr lang="en-US" smtClean="0"/>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7169185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3"/>
          <p:cNvSpPr>
            <a:spLocks noGrp="1"/>
          </p:cNvSpPr>
          <p:nvPr>
            <p:ph type="dt" sz="half" idx="10"/>
          </p:nvPr>
        </p:nvSpPr>
        <p:spPr/>
        <p:txBody>
          <a:bodyPr/>
          <a:lstStyle/>
          <a:p>
            <a:fld id="{7B2D3E9E-A95C-48F2-B4BF-A71542E0BE9A}" type="datetimeFigureOut">
              <a:rPr lang="en-US" smtClean="0"/>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46487518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5586B75A-687E-405C-8A0B-8D00578BA2C3}" type="datetimeFigureOut">
              <a:rPr lang="en-US" smtClean="0"/>
              <a:pPr/>
              <a:t>11/14/2025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36215774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F12952B5-7A2F-4CC8-B7CE-9234E21C2837}" type="datetimeFigureOut">
              <a:rPr lang="en-US" smtClean="0"/>
              <a:t>11/14/2025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57689395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CE1DA07A-9201-4B4B-BAF2-015AFA30F520}" type="datetimeFigureOut">
              <a:rPr lang="en-US" smtClean="0"/>
              <a:t>11/14/2025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16000064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7" name="Date Placeholder 2"/>
          <p:cNvSpPr>
            <a:spLocks noGrp="1"/>
          </p:cNvSpPr>
          <p:nvPr>
            <p:ph type="dt" sz="half" idx="10"/>
          </p:nvPr>
        </p:nvSpPr>
        <p:spPr/>
        <p:txBody>
          <a:bodyPr/>
          <a:lstStyle/>
          <a:p>
            <a:fld id="{73D7E00A-486F-4252-8B1D-E32645521F49}" type="datetimeFigureOut">
              <a:rPr lang="en-US" smtClean="0"/>
              <a:t>11/14/2025</a:t>
            </a:fld>
            <a:endParaRPr lang="en-US" dirty="0"/>
          </a:p>
        </p:txBody>
      </p:sp>
      <p:sp>
        <p:nvSpPr>
          <p:cNvPr id="5" name="Footer Placeholder 3"/>
          <p:cNvSpPr>
            <a:spLocks noGrp="1"/>
          </p:cNvSpPr>
          <p:nvPr>
            <p:ph type="ftr" sz="quarter" idx="11"/>
          </p:nvPr>
        </p:nvSpPr>
        <p:spPr/>
        <p:txBody>
          <a:bodyPr/>
          <a:lstStyle/>
          <a:p>
            <a:endParaRPr lang="en-US" dirty="0"/>
          </a:p>
        </p:txBody>
      </p:sp>
      <p:sp>
        <p:nvSpPr>
          <p:cNvPr id="6" name="Slide Number Placeholder 4"/>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318365345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8DDF5F92-E675-4B36-9A60-69A962A68675}" type="datetimeFigureOut">
              <a:rPr lang="en-US" smtClean="0"/>
              <a:t>11/14/2025</a:t>
            </a:fld>
            <a:endParaRPr lang="en-US" dirty="0"/>
          </a:p>
        </p:txBody>
      </p:sp>
      <p:sp>
        <p:nvSpPr>
          <p:cNvPr id="5" name="Footer Placeholder 2"/>
          <p:cNvSpPr>
            <a:spLocks noGrp="1"/>
          </p:cNvSpPr>
          <p:nvPr>
            <p:ph type="ftr" sz="quarter" idx="11"/>
          </p:nvPr>
        </p:nvSpPr>
        <p:spPr/>
        <p:txBody>
          <a:bodyPr/>
          <a:lstStyle/>
          <a:p>
            <a:endParaRPr lang="en-US" dirty="0"/>
          </a:p>
        </p:txBody>
      </p:sp>
      <p:sp>
        <p:nvSpPr>
          <p:cNvPr id="6" name="Slide Number Placeholder 3"/>
          <p:cNvSpPr>
            <a:spLocks noGrp="1"/>
          </p:cNvSpPr>
          <p:nvPr>
            <p:ph type="sldNum" sz="quarter" idx="12"/>
          </p:nvPr>
        </p:nvSpPr>
        <p:spPr/>
        <p:txBody>
          <a:bodyPr/>
          <a:lstStyle/>
          <a:p>
            <a:fld id="{4FAB73BC-B049-4115-A692-8D63A059BFB8}" type="slidenum">
              <a:rPr lang="en-US" smtClean="0"/>
              <a:t>‹#›</a:t>
            </a:fld>
            <a:endParaRPr lang="en-US" dirty="0"/>
          </a:p>
        </p:txBody>
      </p:sp>
    </p:spTree>
    <p:extLst>
      <p:ext uri="{BB962C8B-B14F-4D97-AF65-F5344CB8AC3E}">
        <p14:creationId xmlns:p14="http://schemas.microsoft.com/office/powerpoint/2010/main" val="41148823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7" name="Date Placeholder 4"/>
          <p:cNvSpPr>
            <a:spLocks noGrp="1"/>
          </p:cNvSpPr>
          <p:nvPr>
            <p:ph type="dt" sz="half" idx="10"/>
          </p:nvPr>
        </p:nvSpPr>
        <p:spPr/>
        <p:txBody>
          <a:bodyPr/>
          <a:lstStyle/>
          <a:p>
            <a:fld id="{AF6E2C9B-5FA2-460D-9BE7-B0812FC2A6FF}" type="datetimeFigureOut">
              <a:rPr lang="en-US" smtClean="0"/>
              <a:t>11/14/2025</a:t>
            </a:fld>
            <a:endParaRPr lang="en-US" dirty="0"/>
          </a:p>
        </p:txBody>
      </p:sp>
      <p:sp>
        <p:nvSpPr>
          <p:cNvPr id="5" name="Footer Placeholder 5"/>
          <p:cNvSpPr>
            <a:spLocks noGrp="1"/>
          </p:cNvSpPr>
          <p:nvPr>
            <p:ph type="ftr" sz="quarter" idx="11"/>
          </p:nvPr>
        </p:nvSpPr>
        <p:spPr/>
        <p:txBody>
          <a:bodyPr/>
          <a:lstStyle/>
          <a:p>
            <a:endParaRPr lang="en-US" dirty="0"/>
          </a:p>
        </p:txBody>
      </p:sp>
      <p:sp>
        <p:nvSpPr>
          <p:cNvPr id="6"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9396862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5586B75A-687E-405C-8A0B-8D00578BA2C3}" type="datetimeFigureOut">
              <a:rPr lang="en-US" smtClean="0"/>
              <a:pPr/>
              <a:t>11/14/2025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18472422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smtClean="0"/>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5586B75A-687E-405C-8A0B-8D00578BA2C3}" type="datetimeFigureOut">
              <a:rPr lang="en-US" smtClean="0"/>
              <a:pPr/>
              <a:t>11/14/2025</a:t>
            </a:fld>
            <a:endParaRPr lang="en-US" dirty="0"/>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US" dirty="0"/>
          </a:p>
        </p:txBody>
      </p:sp>
      <p:sp>
        <p:nvSpPr>
          <p:cNvPr id="6" name="Slide Number Placeholder 5"/>
          <p:cNvSpPr>
            <a:spLocks noGrp="1"/>
          </p:cNvSpPr>
          <p:nvPr>
            <p:ph type="sldNum" sz="quarter" idx="4"/>
          </p:nvPr>
        </p:nvSpPr>
        <p:spPr>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4FAB73BC-B049-4115-A692-8D63A059BFB8}" type="slidenum">
              <a:rPr lang="en-US" smtClean="0"/>
              <a:pPr/>
              <a:t>‹#›</a:t>
            </a:fld>
            <a:endParaRPr lang="en-US" dirty="0"/>
          </a:p>
        </p:txBody>
      </p:sp>
    </p:spTree>
    <p:extLst>
      <p:ext uri="{BB962C8B-B14F-4D97-AF65-F5344CB8AC3E}">
        <p14:creationId xmlns:p14="http://schemas.microsoft.com/office/powerpoint/2010/main" val="2675241383"/>
      </p:ext>
    </p:extLst>
  </p:cSld>
  <p:clrMap bg1="dk1" tx1="lt1" bg2="dk2" tx2="lt2" accent1="accent1" accent2="accent2" accent3="accent3" accent4="accent4" accent5="accent5" accent6="accent6" hlink="hlink" folHlink="folHlink"/>
  <p:sldLayoutIdLst>
    <p:sldLayoutId id="2147483930" r:id="rId1"/>
    <p:sldLayoutId id="2147483931" r:id="rId2"/>
    <p:sldLayoutId id="2147483932" r:id="rId3"/>
    <p:sldLayoutId id="2147483933" r:id="rId4"/>
    <p:sldLayoutId id="2147483934" r:id="rId5"/>
    <p:sldLayoutId id="2147483935" r:id="rId6"/>
    <p:sldLayoutId id="2147483936" r:id="rId7"/>
    <p:sldLayoutId id="2147483937" r:id="rId8"/>
    <p:sldLayoutId id="2147483938" r:id="rId9"/>
    <p:sldLayoutId id="2147483939" r:id="rId10"/>
    <p:sldLayoutId id="2147483940" r:id="rId11"/>
    <p:sldLayoutId id="2147483941" r:id="rId12"/>
    <p:sldLayoutId id="2147483942" r:id="rId13"/>
    <p:sldLayoutId id="2147483943" r:id="rId14"/>
    <p:sldLayoutId id="2147483944" r:id="rId15"/>
    <p:sldLayoutId id="2147483945" r:id="rId16"/>
    <p:sldLayoutId id="2147483946" r:id="rId17"/>
  </p:sldLayoutIdLst>
  <p:hf sldNum="0"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Concept Of Search Engine </a:t>
            </a:r>
            <a:r>
              <a:rPr lang="en-US" dirty="0" smtClean="0"/>
              <a:t>Optimization</a:t>
            </a:r>
            <a:endParaRPr lang="en-US" dirty="0"/>
          </a:p>
        </p:txBody>
      </p:sp>
      <p:sp>
        <p:nvSpPr>
          <p:cNvPr id="3" name="Subtitle 2"/>
          <p:cNvSpPr>
            <a:spLocks noGrp="1"/>
          </p:cNvSpPr>
          <p:nvPr>
            <p:ph type="subTitle" idx="1"/>
          </p:nvPr>
        </p:nvSpPr>
        <p:spPr/>
        <p:txBody>
          <a:bodyPr/>
          <a:lstStyle/>
          <a:p>
            <a:r>
              <a:rPr lang="en-US" dirty="0" smtClean="0"/>
              <a:t>Presented by : Nina Mize</a:t>
            </a:r>
          </a:p>
          <a:p>
            <a:r>
              <a:rPr lang="en-US" dirty="0" smtClean="0"/>
              <a:t>Roll no.13</a:t>
            </a:r>
            <a:endParaRPr lang="en-US" dirty="0"/>
          </a:p>
        </p:txBody>
      </p:sp>
    </p:spTree>
    <p:extLst>
      <p:ext uri="{BB962C8B-B14F-4D97-AF65-F5344CB8AC3E}">
        <p14:creationId xmlns:p14="http://schemas.microsoft.com/office/powerpoint/2010/main" val="352847453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Introduction</a:t>
            </a:r>
            <a:endParaRPr lang="en-US" dirty="0"/>
          </a:p>
        </p:txBody>
      </p:sp>
      <p:sp>
        <p:nvSpPr>
          <p:cNvPr id="3" name="Content Placeholder 2"/>
          <p:cNvSpPr>
            <a:spLocks noGrp="1"/>
          </p:cNvSpPr>
          <p:nvPr>
            <p:ph idx="1"/>
          </p:nvPr>
        </p:nvSpPr>
        <p:spPr/>
        <p:txBody>
          <a:bodyPr>
            <a:normAutofit lnSpcReduction="10000"/>
          </a:bodyPr>
          <a:lstStyle/>
          <a:p>
            <a:pPr algn="just"/>
            <a:r>
              <a:rPr lang="en-US" b="1" dirty="0" smtClean="0"/>
              <a:t>Search engine optimization(SEO) </a:t>
            </a:r>
            <a:r>
              <a:rPr lang="en-US" dirty="0" smtClean="0"/>
              <a:t>is an essential practice for any website looking to improve its visibility and attract more organic traffic. In today’s digital age, most users rely on search engines like Google, Bing, or Yahoo to find information, products, and services they need. Therefore, optimizing a website for search engines is crucial to ensure it ranks higher in search results, attracting more clicks, and generating more leads.</a:t>
            </a:r>
          </a:p>
          <a:p>
            <a:pPr algn="just"/>
            <a:r>
              <a:rPr lang="en-US" dirty="0" smtClean="0"/>
              <a:t>A search engine optimization campaign combines on-site optimization with off-site strategies to make adjustments to the site itself while building a portfolio of natural background connections to boost organic ratings.</a:t>
            </a:r>
          </a:p>
          <a:p>
            <a:pPr algn="just"/>
            <a:r>
              <a:rPr lang="en-US" dirty="0" smtClean="0"/>
              <a:t>The search engine optimization method encompasses the search for keywords, contents creation, link construction and search engines.</a:t>
            </a:r>
          </a:p>
          <a:p>
            <a:endParaRPr lang="en-US" dirty="0"/>
          </a:p>
        </p:txBody>
      </p:sp>
    </p:spTree>
    <p:extLst>
      <p:ext uri="{BB962C8B-B14F-4D97-AF65-F5344CB8AC3E}">
        <p14:creationId xmlns:p14="http://schemas.microsoft.com/office/powerpoint/2010/main" val="65055669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3" name="Content Placeholder 2"/>
          <p:cNvSpPr>
            <a:spLocks noGrp="1"/>
          </p:cNvSpPr>
          <p:nvPr>
            <p:ph idx="1"/>
          </p:nvPr>
        </p:nvSpPr>
        <p:spPr/>
        <p:txBody>
          <a:bodyPr/>
          <a:lstStyle/>
          <a:p>
            <a:pPr marL="0" indent="0" algn="just">
              <a:buNone/>
            </a:pPr>
            <a:r>
              <a:rPr lang="en-US" b="1" dirty="0" smtClean="0"/>
              <a:t>Search Engine Optimization(SEO)</a:t>
            </a:r>
            <a:r>
              <a:rPr lang="en-US" dirty="0" smtClean="0"/>
              <a:t> is the process of improving visibility of a website in search engine’s results page(SERP) in response to a keyword query. Search engine optimization is mainly used in order to enhance organic search outcomes .</a:t>
            </a:r>
          </a:p>
          <a:p>
            <a:pPr algn="just"/>
            <a:r>
              <a:rPr lang="en-US" dirty="0" smtClean="0"/>
              <a:t>SEO can be broadly categorized into two different categories:</a:t>
            </a:r>
          </a:p>
          <a:p>
            <a:pPr marL="0" indent="0" algn="just">
              <a:buNone/>
            </a:pPr>
            <a:r>
              <a:rPr lang="en-US" dirty="0" err="1" smtClean="0"/>
              <a:t>i</a:t>
            </a:r>
            <a:r>
              <a:rPr lang="en-US" dirty="0" smtClean="0"/>
              <a:t>.   Optimization on-page</a:t>
            </a:r>
          </a:p>
          <a:p>
            <a:pPr marL="0" indent="0" algn="just">
              <a:buNone/>
            </a:pPr>
            <a:r>
              <a:rPr lang="en-US" dirty="0" smtClean="0"/>
              <a:t>ii.  Optimization off-page</a:t>
            </a:r>
            <a:endParaRPr lang="en-US" dirty="0"/>
          </a:p>
        </p:txBody>
      </p:sp>
    </p:spTree>
    <p:extLst>
      <p:ext uri="{BB962C8B-B14F-4D97-AF65-F5344CB8AC3E}">
        <p14:creationId xmlns:p14="http://schemas.microsoft.com/office/powerpoint/2010/main" val="13267191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45719"/>
          </a:xfrm>
        </p:spPr>
        <p:txBody>
          <a:bodyPr/>
          <a:lstStyle/>
          <a:p>
            <a:endParaRPr lang="en-US" dirty="0"/>
          </a:p>
        </p:txBody>
      </p:sp>
      <p:sp>
        <p:nvSpPr>
          <p:cNvPr id="3" name="Content Placeholder 2"/>
          <p:cNvSpPr>
            <a:spLocks noGrp="1"/>
          </p:cNvSpPr>
          <p:nvPr>
            <p:ph idx="1"/>
          </p:nvPr>
        </p:nvSpPr>
        <p:spPr>
          <a:xfrm>
            <a:off x="1104293" y="1191490"/>
            <a:ext cx="8946541" cy="5176981"/>
          </a:xfrm>
        </p:spPr>
        <p:txBody>
          <a:bodyPr/>
          <a:lstStyle/>
          <a:p>
            <a:pPr marL="0" indent="0" algn="just">
              <a:buNone/>
            </a:pPr>
            <a:r>
              <a:rPr lang="en-US" b="1" dirty="0" smtClean="0"/>
              <a:t>A. Optimization on-page: </a:t>
            </a:r>
            <a:r>
              <a:rPr lang="en-US" dirty="0" smtClean="0"/>
              <a:t>It refers to the various factors you can control on the website to make it more search engine friendly. Optimization is carried out in the coding portion of webpages in page optimization method. The optimizing elements  to focus on the website are as follows :-</a:t>
            </a:r>
          </a:p>
          <a:p>
            <a:pPr marL="0" indent="0" algn="just">
              <a:buNone/>
            </a:pPr>
            <a:r>
              <a:rPr lang="en-US" b="1" dirty="0" err="1" smtClean="0"/>
              <a:t>i</a:t>
            </a:r>
            <a:r>
              <a:rPr lang="en-US" b="1" dirty="0" smtClean="0"/>
              <a:t>. Keywords research : </a:t>
            </a:r>
            <a:r>
              <a:rPr lang="en-US" dirty="0" smtClean="0"/>
              <a:t>Keywords are the foundation of SEO. Identify the relevant keywords and phrases related to website’s content and integrate. Use tools like Google Keyword Planner or </a:t>
            </a:r>
            <a:r>
              <a:rPr lang="en-US" dirty="0" err="1" smtClean="0"/>
              <a:t>Ubersuggest</a:t>
            </a:r>
            <a:r>
              <a:rPr lang="en-US" dirty="0" smtClean="0"/>
              <a:t> to find the most popular and relevant keywords.</a:t>
            </a:r>
          </a:p>
          <a:p>
            <a:pPr marL="0" indent="0" algn="just">
              <a:buNone/>
            </a:pPr>
            <a:r>
              <a:rPr lang="en-US" b="1" dirty="0" smtClean="0"/>
              <a:t>ii. Title Tags : </a:t>
            </a:r>
            <a:r>
              <a:rPr lang="en-US" dirty="0" smtClean="0"/>
              <a:t>The title tag is the HTML tag that tells search engines what the page is about . Ensure that the tag title tag is relevant to the page’s content and include the primary keywords.</a:t>
            </a:r>
          </a:p>
          <a:p>
            <a:pPr marL="0" indent="0" algn="just">
              <a:buNone/>
            </a:pPr>
            <a:r>
              <a:rPr lang="en-US" b="1" dirty="0" smtClean="0"/>
              <a:t>iii. Meta Description: </a:t>
            </a:r>
            <a:r>
              <a:rPr lang="en-US" dirty="0" smtClean="0"/>
              <a:t>The meta description is the short summary that appears below the title tag in search results. It should be relevant and engaging and include the primary keywords.</a:t>
            </a:r>
            <a:endParaRPr lang="en-US" dirty="0"/>
          </a:p>
        </p:txBody>
      </p:sp>
    </p:spTree>
    <p:extLst>
      <p:ext uri="{BB962C8B-B14F-4D97-AF65-F5344CB8AC3E}">
        <p14:creationId xmlns:p14="http://schemas.microsoft.com/office/powerpoint/2010/main" val="133554530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646111" y="452718"/>
            <a:ext cx="9404723" cy="147646"/>
          </a:xfrm>
        </p:spPr>
        <p:txBody>
          <a:bodyPr/>
          <a:lstStyle/>
          <a:p>
            <a:endParaRPr lang="en-US" dirty="0"/>
          </a:p>
        </p:txBody>
      </p:sp>
      <p:sp>
        <p:nvSpPr>
          <p:cNvPr id="3" name="Content Placeholder 2"/>
          <p:cNvSpPr>
            <a:spLocks noGrp="1"/>
          </p:cNvSpPr>
          <p:nvPr>
            <p:ph idx="1"/>
          </p:nvPr>
        </p:nvSpPr>
        <p:spPr>
          <a:xfrm>
            <a:off x="875201" y="988290"/>
            <a:ext cx="8946541" cy="5735781"/>
          </a:xfrm>
        </p:spPr>
        <p:txBody>
          <a:bodyPr/>
          <a:lstStyle/>
          <a:p>
            <a:pPr marL="0" indent="0" algn="just">
              <a:buNone/>
            </a:pPr>
            <a:r>
              <a:rPr lang="en-US" b="1" dirty="0" smtClean="0"/>
              <a:t>iv. Header tags(H1,H2,H3,etc.)</a:t>
            </a:r>
            <a:r>
              <a:rPr lang="en-US" dirty="0" smtClean="0"/>
              <a:t> are HTML tags that instigate the page’s  </a:t>
            </a:r>
          </a:p>
          <a:p>
            <a:pPr marL="0" indent="0" algn="just">
              <a:buNone/>
            </a:pPr>
            <a:r>
              <a:rPr lang="en-US" dirty="0" smtClean="0"/>
              <a:t>     structure and content hierarchy. Use them to organize the content, </a:t>
            </a:r>
          </a:p>
          <a:p>
            <a:pPr marL="0" indent="0" algn="just">
              <a:buNone/>
            </a:pPr>
            <a:r>
              <a:rPr lang="en-US" dirty="0" smtClean="0"/>
              <a:t>     highlight important topics and include primary keywords.</a:t>
            </a:r>
          </a:p>
          <a:p>
            <a:pPr marL="0" indent="0" algn="just">
              <a:buNone/>
            </a:pPr>
            <a:r>
              <a:rPr lang="en-US" b="1" dirty="0" smtClean="0"/>
              <a:t>v.</a:t>
            </a:r>
            <a:r>
              <a:rPr lang="en-US" dirty="0" smtClean="0"/>
              <a:t> The URL structure should be simple and easy to read. It should also  </a:t>
            </a:r>
          </a:p>
          <a:p>
            <a:pPr marL="0" indent="0" algn="just">
              <a:buNone/>
            </a:pPr>
            <a:r>
              <a:rPr lang="en-US" dirty="0" smtClean="0"/>
              <a:t>    include the primary keywords.</a:t>
            </a:r>
          </a:p>
          <a:p>
            <a:pPr marL="0" indent="0" algn="just">
              <a:buNone/>
            </a:pPr>
            <a:r>
              <a:rPr lang="en-US" b="1" dirty="0" smtClean="0"/>
              <a:t>vi</a:t>
            </a:r>
            <a:r>
              <a:rPr lang="en-US" dirty="0" smtClean="0"/>
              <a:t>. Content Optimization: Ensure that website’s content is high-quality,  </a:t>
            </a:r>
          </a:p>
          <a:p>
            <a:pPr marL="0" indent="0" algn="just">
              <a:buNone/>
            </a:pPr>
            <a:r>
              <a:rPr lang="en-US" dirty="0" smtClean="0"/>
              <a:t>    informative and relevant to the audience. Use primary keywords </a:t>
            </a:r>
          </a:p>
          <a:p>
            <a:pPr marL="0" indent="0" algn="just">
              <a:buNone/>
            </a:pPr>
            <a:r>
              <a:rPr lang="en-US" dirty="0" smtClean="0"/>
              <a:t>    naturally and avoid keyword stuffing.</a:t>
            </a:r>
          </a:p>
          <a:p>
            <a:pPr marL="0" indent="0" algn="just">
              <a:buNone/>
            </a:pPr>
            <a:r>
              <a:rPr lang="en-US" b="1" dirty="0" smtClean="0"/>
              <a:t>vii. Redirections: </a:t>
            </a:r>
            <a:r>
              <a:rPr lang="en-US" dirty="0" smtClean="0"/>
              <a:t>These are noting but HTTP response status codes. </a:t>
            </a:r>
          </a:p>
          <a:p>
            <a:pPr marL="0" indent="0" algn="just">
              <a:buNone/>
            </a:pPr>
            <a:r>
              <a:rPr lang="en-US" dirty="0" smtClean="0"/>
              <a:t>     Example :- If the visitor can‘t interact with the server, and unwanted </a:t>
            </a:r>
          </a:p>
          <a:p>
            <a:pPr marL="0" indent="0" algn="just">
              <a:buNone/>
            </a:pPr>
            <a:r>
              <a:rPr lang="en-US" dirty="0" smtClean="0"/>
              <a:t>     error is given to the visitor.</a:t>
            </a:r>
          </a:p>
          <a:p>
            <a:pPr marL="0" indent="0" algn="just">
              <a:buNone/>
            </a:pPr>
            <a:endParaRPr lang="en-US" dirty="0"/>
          </a:p>
        </p:txBody>
      </p:sp>
    </p:spTree>
    <p:extLst>
      <p:ext uri="{BB962C8B-B14F-4D97-AF65-F5344CB8AC3E}">
        <p14:creationId xmlns:p14="http://schemas.microsoft.com/office/powerpoint/2010/main" val="43510038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flipV="1">
            <a:off x="646111" y="-720436"/>
            <a:ext cx="9404723" cy="1173154"/>
          </a:xfrm>
        </p:spPr>
        <p:txBody>
          <a:bodyPr/>
          <a:lstStyle/>
          <a:p>
            <a:endParaRPr lang="en-US" dirty="0"/>
          </a:p>
        </p:txBody>
      </p:sp>
      <p:sp>
        <p:nvSpPr>
          <p:cNvPr id="3" name="Content Placeholder 2"/>
          <p:cNvSpPr>
            <a:spLocks noGrp="1"/>
          </p:cNvSpPr>
          <p:nvPr>
            <p:ph idx="1"/>
          </p:nvPr>
        </p:nvSpPr>
        <p:spPr>
          <a:xfrm>
            <a:off x="1053060" y="544947"/>
            <a:ext cx="8946541" cy="5712690"/>
          </a:xfrm>
        </p:spPr>
        <p:txBody>
          <a:bodyPr>
            <a:normAutofit fontScale="92500" lnSpcReduction="20000"/>
          </a:bodyPr>
          <a:lstStyle/>
          <a:p>
            <a:pPr marL="0" indent="0" algn="just">
              <a:buNone/>
            </a:pPr>
            <a:r>
              <a:rPr lang="en-US" b="1" dirty="0" smtClean="0"/>
              <a:t>B. Optimization off-page: </a:t>
            </a:r>
            <a:r>
              <a:rPr lang="en-US" dirty="0" smtClean="0"/>
              <a:t>It refers to the various techniques use to </a:t>
            </a:r>
          </a:p>
          <a:p>
            <a:pPr marL="0" indent="0" algn="just">
              <a:buNone/>
            </a:pPr>
            <a:r>
              <a:rPr lang="en-US" dirty="0"/>
              <a:t> </a:t>
            </a:r>
            <a:r>
              <a:rPr lang="en-US" dirty="0" smtClean="0"/>
              <a:t>   promote website and build links to it from other reputable websites .  </a:t>
            </a:r>
          </a:p>
          <a:p>
            <a:pPr marL="0" indent="0" algn="just">
              <a:buNone/>
            </a:pPr>
            <a:r>
              <a:rPr lang="en-US" dirty="0"/>
              <a:t> </a:t>
            </a:r>
            <a:r>
              <a:rPr lang="en-US" dirty="0" smtClean="0"/>
              <a:t>   Some of these methods are:-</a:t>
            </a:r>
          </a:p>
          <a:p>
            <a:pPr marL="0" indent="0" algn="just">
              <a:buNone/>
            </a:pPr>
            <a:r>
              <a:rPr lang="en-US" b="1" dirty="0" err="1" smtClean="0"/>
              <a:t>i</a:t>
            </a:r>
            <a:r>
              <a:rPr lang="en-US" b="1" dirty="0" smtClean="0"/>
              <a:t>.  Directory submission: </a:t>
            </a:r>
            <a:r>
              <a:rPr lang="en-US" dirty="0" smtClean="0"/>
              <a:t>These directories must be categorized under </a:t>
            </a:r>
          </a:p>
          <a:p>
            <a:pPr marL="0" indent="0" algn="just">
              <a:buNone/>
            </a:pPr>
            <a:r>
              <a:rPr lang="en-US" dirty="0" smtClean="0"/>
              <a:t>    multiple headings for URL and web site information. The directories   </a:t>
            </a:r>
          </a:p>
          <a:p>
            <a:pPr marL="0" indent="0" algn="just">
              <a:buNone/>
            </a:pPr>
            <a:r>
              <a:rPr lang="en-US" dirty="0"/>
              <a:t> </a:t>
            </a:r>
            <a:r>
              <a:rPr lang="en-US" dirty="0" smtClean="0"/>
              <a:t>   should have a decent page rank.</a:t>
            </a:r>
          </a:p>
          <a:p>
            <a:pPr marL="0" indent="0" algn="just">
              <a:buNone/>
            </a:pPr>
            <a:r>
              <a:rPr lang="en-US" b="1" dirty="0" smtClean="0"/>
              <a:t>ii. Submission of Article: </a:t>
            </a:r>
            <a:r>
              <a:rPr lang="en-US" dirty="0" smtClean="0"/>
              <a:t>Submit distinctive papers to the folder, </a:t>
            </a:r>
          </a:p>
          <a:p>
            <a:pPr marL="0" indent="0" algn="just">
              <a:buNone/>
            </a:pPr>
            <a:r>
              <a:rPr lang="en-US" dirty="0" smtClean="0"/>
              <a:t>    including appropriate hyperlinks that link to the page. It will create a </a:t>
            </a:r>
          </a:p>
          <a:p>
            <a:pPr marL="0" indent="0" algn="just">
              <a:buNone/>
            </a:pPr>
            <a:r>
              <a:rPr lang="en-US" dirty="0"/>
              <a:t> </a:t>
            </a:r>
            <a:r>
              <a:rPr lang="en-US" dirty="0" smtClean="0"/>
              <a:t>   backline to the internet.</a:t>
            </a:r>
          </a:p>
          <a:p>
            <a:pPr marL="0" indent="0" algn="just">
              <a:buNone/>
            </a:pPr>
            <a:r>
              <a:rPr lang="en-US" b="1" dirty="0" smtClean="0"/>
              <a:t>iii. Blog:</a:t>
            </a:r>
            <a:r>
              <a:rPr lang="en-US" dirty="0" smtClean="0"/>
              <a:t> Upload, generate and maintain a blog on the website. </a:t>
            </a:r>
          </a:p>
          <a:p>
            <a:pPr marL="0" indent="0" algn="just">
              <a:buNone/>
            </a:pPr>
            <a:r>
              <a:rPr lang="en-US" b="1" dirty="0" smtClean="0"/>
              <a:t>iv. Press release: </a:t>
            </a:r>
            <a:r>
              <a:rPr lang="en-US" dirty="0" smtClean="0"/>
              <a:t>The press release is all about offering your website or </a:t>
            </a:r>
          </a:p>
          <a:p>
            <a:pPr marL="0" indent="0" algn="just">
              <a:buNone/>
            </a:pPr>
            <a:r>
              <a:rPr lang="en-US" dirty="0"/>
              <a:t> </a:t>
            </a:r>
            <a:r>
              <a:rPr lang="en-US" dirty="0" smtClean="0"/>
              <a:t>    your company’s service information or news. </a:t>
            </a:r>
          </a:p>
          <a:p>
            <a:pPr marL="0" indent="0" algn="just">
              <a:buNone/>
            </a:pPr>
            <a:r>
              <a:rPr lang="en-US" b="1" dirty="0" smtClean="0"/>
              <a:t>v.  Social book labeling :</a:t>
            </a:r>
            <a:r>
              <a:rPr lang="en-US" dirty="0" smtClean="0"/>
              <a:t> Users store connections to web pages they want</a:t>
            </a:r>
          </a:p>
          <a:p>
            <a:pPr marL="0" indent="0" algn="just">
              <a:buNone/>
            </a:pPr>
            <a:r>
              <a:rPr lang="en-US" dirty="0" smtClean="0"/>
              <a:t>     remember and/or share in a social bookmarking scheme( Wikipedia). It </a:t>
            </a:r>
          </a:p>
          <a:p>
            <a:pPr marL="0" indent="0" algn="just">
              <a:buNone/>
            </a:pPr>
            <a:r>
              <a:rPr lang="en-US" dirty="0" smtClean="0"/>
              <a:t>     Improves website visibility and improves referral traffic.</a:t>
            </a:r>
          </a:p>
        </p:txBody>
      </p:sp>
    </p:spTree>
    <p:extLst>
      <p:ext uri="{BB962C8B-B14F-4D97-AF65-F5344CB8AC3E}">
        <p14:creationId xmlns:p14="http://schemas.microsoft.com/office/powerpoint/2010/main" val="100626404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a:t>
            </a:r>
            <a:endParaRPr lang="en-US" dirty="0"/>
          </a:p>
        </p:txBody>
      </p:sp>
      <p:sp>
        <p:nvSpPr>
          <p:cNvPr id="3" name="Content Placeholder 2"/>
          <p:cNvSpPr>
            <a:spLocks noGrp="1"/>
          </p:cNvSpPr>
          <p:nvPr>
            <p:ph idx="1"/>
          </p:nvPr>
        </p:nvSpPr>
        <p:spPr>
          <a:xfrm>
            <a:off x="1075603" y="1853248"/>
            <a:ext cx="9306070" cy="4195481"/>
          </a:xfrm>
        </p:spPr>
        <p:txBody>
          <a:bodyPr/>
          <a:lstStyle/>
          <a:p>
            <a:pPr algn="just"/>
            <a:r>
              <a:rPr lang="en-US" dirty="0" smtClean="0"/>
              <a:t>So implementing effective SEO strategies is crucial for any website aiming to increase its visibility, attract organic traffic and generate leads. By employing both on- page and off-page optimization techniques, such as keyword research. Optimizing title tags and meta descriptions, utilizing header tags, creating a user- friendly URL structure, optimizing content, building quality backlinks and leveraging social media platforms we can enhance </a:t>
            </a:r>
            <a:r>
              <a:rPr lang="en-US" dirty="0"/>
              <a:t>t</a:t>
            </a:r>
            <a:r>
              <a:rPr lang="en-US" dirty="0" smtClean="0"/>
              <a:t>he website’s search engine ranking and overall online presence.</a:t>
            </a:r>
          </a:p>
          <a:p>
            <a:pPr marL="0" indent="0" algn="just">
              <a:buNone/>
            </a:pPr>
            <a:endParaRPr lang="en-US" dirty="0" smtClean="0"/>
          </a:p>
        </p:txBody>
      </p:sp>
    </p:spTree>
    <p:extLst>
      <p:ext uri="{BB962C8B-B14F-4D97-AF65-F5344CB8AC3E}">
        <p14:creationId xmlns:p14="http://schemas.microsoft.com/office/powerpoint/2010/main" val="3670229484"/>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TM02836342[[fn=Ion]]</Template>
  <TotalTime>424</TotalTime>
  <Words>742</Words>
  <Application>Microsoft Office PowerPoint</Application>
  <PresentationFormat>Widescreen</PresentationFormat>
  <Paragraphs>43</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Wingdings 3</vt:lpstr>
      <vt:lpstr>Ion</vt:lpstr>
      <vt:lpstr>Concept Of Search Engine Optimization</vt:lpstr>
      <vt:lpstr>Introduction</vt:lpstr>
      <vt:lpstr>PowerPoint Presentation</vt:lpstr>
      <vt:lpstr>PowerPoint Presentation</vt:lpstr>
      <vt:lpstr>PowerPoint Presentation</vt:lpstr>
      <vt:lpstr>PowerPoint Presentation</vt:lpstr>
      <vt:lpstr>Conclusion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Concept Of Search Engine Optimisation</dc:title>
  <dc:creator>admin</dc:creator>
  <cp:lastModifiedBy>admin</cp:lastModifiedBy>
  <cp:revision>27</cp:revision>
  <dcterms:created xsi:type="dcterms:W3CDTF">2025-11-13T11:45:39Z</dcterms:created>
  <dcterms:modified xsi:type="dcterms:W3CDTF">2025-11-13T18:52:15Z</dcterms:modified>
</cp:coreProperties>
</file>